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286" r:id="rId4"/>
    <p:sldId id="257" r:id="rId5"/>
    <p:sldId id="264" r:id="rId6"/>
    <p:sldId id="287" r:id="rId7"/>
    <p:sldId id="265" r:id="rId8"/>
    <p:sldId id="266" r:id="rId9"/>
    <p:sldId id="288" r:id="rId10"/>
    <p:sldId id="284" r:id="rId11"/>
    <p:sldId id="267" r:id="rId12"/>
    <p:sldId id="268" r:id="rId13"/>
    <p:sldId id="269" r:id="rId14"/>
    <p:sldId id="289" r:id="rId15"/>
    <p:sldId id="270" r:id="rId16"/>
    <p:sldId id="290" r:id="rId17"/>
    <p:sldId id="291" r:id="rId18"/>
    <p:sldId id="292" r:id="rId19"/>
    <p:sldId id="271" r:id="rId20"/>
    <p:sldId id="285" r:id="rId21"/>
    <p:sldId id="276" r:id="rId22"/>
    <p:sldId id="279" r:id="rId23"/>
    <p:sldId id="283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9A0806-EFE1-4BFA-96F9-72D741674AB3}" type="datetimeFigureOut">
              <a:rPr lang="ru-RU"/>
              <a:pPr>
                <a:defRPr/>
              </a:pPr>
              <a:t>18.12.2022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D2C7BB-DE5F-4840-A70A-8BF7AE619B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8D8F6-1D7A-4220-86AE-2D79184798BE}" type="datetimeFigureOut">
              <a:rPr lang="ru-RU"/>
              <a:pPr>
                <a:defRPr/>
              </a:pPr>
              <a:t>18.12.2022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D043A-8273-456A-A45A-0BC64E2593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F13BC-2EC8-4A89-9F83-84D7AB31891E}" type="datetimeFigureOut">
              <a:rPr lang="ru-RU"/>
              <a:pPr>
                <a:defRPr/>
              </a:pPr>
              <a:t>18.12.2022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4095B-291B-4411-9608-C56BCF1E2E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3B185-BBE8-47F5-8D56-73D8744235B8}" type="datetimeFigureOut">
              <a:rPr lang="ru-RU"/>
              <a:pPr>
                <a:defRPr/>
              </a:pPr>
              <a:t>18.12.2022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B1109-56AD-4BE8-B3EC-1A2404A968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D09433E-3B09-42B9-A01A-FCE5FA4EB599}" type="datetimeFigureOut">
              <a:rPr lang="ru-RU"/>
              <a:pPr>
                <a:defRPr/>
              </a:pPr>
              <a:t>18.12.2022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16F89F7-FDF2-4C8F-BD09-53DAFB9529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F16AA-58A7-410A-924B-264F892C1402}" type="datetimeFigureOut">
              <a:rPr lang="ru-RU"/>
              <a:pPr>
                <a:defRPr/>
              </a:pPr>
              <a:t>18.12.2022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91D8D-0E2D-4F79-9CA8-7140CD8681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1BE12-859A-4F0C-B851-2BBE8D8DA7A1}" type="datetimeFigureOut">
              <a:rPr lang="ru-RU"/>
              <a:pPr>
                <a:defRPr/>
              </a:pPr>
              <a:t>18.12.2022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712F8-D728-4724-9C69-196F3071CA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E23D0-B82A-454D-8000-18C433071039}" type="datetimeFigureOut">
              <a:rPr lang="ru-RU"/>
              <a:pPr>
                <a:defRPr/>
              </a:pPr>
              <a:t>18.12.2022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B3E70-DD31-4F34-BA9A-87912B68F1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F740BF7-18ED-4589-93DA-E99985FDA9F1}" type="datetimeFigureOut">
              <a:rPr lang="ru-RU"/>
              <a:pPr>
                <a:defRPr/>
              </a:pPr>
              <a:t>18.12.2022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DE7CE5D-B545-4E8C-9758-1BF1C06B53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906DB-21B9-4275-8B0F-E8BD8A68605B}" type="datetimeFigureOut">
              <a:rPr lang="ru-RU"/>
              <a:pPr>
                <a:defRPr/>
              </a:pPr>
              <a:t>18.12.2022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7F775-1227-49FA-8F67-1B57414DDD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62928B0-499C-4964-8D19-3149130ECCFC}" type="datetimeFigureOut">
              <a:rPr lang="ru-RU"/>
              <a:pPr>
                <a:defRPr/>
              </a:pPr>
              <a:t>18.12.2022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EEF930-04A6-4F4C-B285-95184B265F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148CB78-E12B-46EE-8B2F-6F1F070F42D6}" type="datetimeFigureOut">
              <a:rPr lang="ru-RU"/>
              <a:pPr>
                <a:defRPr/>
              </a:pPr>
              <a:t>18.12.2022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135EE43-A00D-4F7E-A08A-6ED38A7EE5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5" r:id="rId2"/>
    <p:sldLayoutId id="2147483673" r:id="rId3"/>
    <p:sldLayoutId id="2147483666" r:id="rId4"/>
    <p:sldLayoutId id="2147483667" r:id="rId5"/>
    <p:sldLayoutId id="2147483668" r:id="rId6"/>
    <p:sldLayoutId id="2147483674" r:id="rId7"/>
    <p:sldLayoutId id="2147483669" r:id="rId8"/>
    <p:sldLayoutId id="2147483675" r:id="rId9"/>
    <p:sldLayoutId id="2147483670" r:id="rId10"/>
    <p:sldLayoutId id="2147483671" r:id="rId11"/>
  </p:sldLayoutIdLst>
  <p:transition>
    <p:rand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6" descr="Картинка 334 из 619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7663" y="0"/>
            <a:ext cx="8505825" cy="1563688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sz="280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Правовые основы защиты государственной тайны и другой информации ограниченного доступа</a:t>
            </a:r>
            <a:endParaRPr lang="ru-RU" sz="3600">
              <a:solidFill>
                <a:srgbClr val="FF8D3E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9127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ru-RU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Основаниями для отказа в допуске к государственной тайне являются: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признание его недееспособным или ограниченно дееспособным, а также опасным рецидивистом;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нахождение под судом или следствием за государственные или тяжкие преступления, или не снятая судимость за такие преступления;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медицинские противопоказания;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постоянное место жительства его самого или близких родственников за границей или оформление указанными лицами документов на выезд на постоянное проживание в другие государства;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выявление в результате проверочных мероприятий действий, создающих угрозу безопасности России или уклонение от проверочных мероприятий (ст. 22).</a:t>
            </a:r>
            <a:endParaRPr lang="ru-RU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Текст 2"/>
          <p:cNvSpPr>
            <a:spLocks noGrp="1"/>
          </p:cNvSpPr>
          <p:nvPr>
            <p:ph type="body" idx="1"/>
          </p:nvPr>
        </p:nvSpPr>
        <p:spPr>
          <a:xfrm>
            <a:off x="338138" y="304800"/>
            <a:ext cx="8550275" cy="6305550"/>
          </a:xfrm>
        </p:spPr>
        <p:txBody>
          <a:bodyPr/>
          <a:lstStyle/>
          <a:p>
            <a:pPr marR="0" algn="just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3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Прекращение допуска к государственной тайне может быть осуществлено в случаях расторжения трудового договора, однократного нарушения взятых обязательств или в связи с возникшими </a:t>
            </a:r>
            <a:r>
              <a:rPr lang="ru-RU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обстоятельствами, представляющими </a:t>
            </a:r>
            <a:r>
              <a:rPr lang="ru-RU" sz="3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основание для отказа в допуске к государственной тайне (ст. 22). </a:t>
            </a:r>
            <a:endParaRPr lang="ru-RU" sz="3800" b="1" dirty="0">
              <a:solidFill>
                <a:srgbClr val="B95C0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Текст 2"/>
          <p:cNvSpPr>
            <a:spLocks noGrp="1"/>
          </p:cNvSpPr>
          <p:nvPr>
            <p:ph type="body" idx="1"/>
          </p:nvPr>
        </p:nvSpPr>
        <p:spPr>
          <a:xfrm>
            <a:off x="274638" y="192088"/>
            <a:ext cx="8234362" cy="6391275"/>
          </a:xfrm>
        </p:spPr>
        <p:txBody>
          <a:bodyPr/>
          <a:lstStyle/>
          <a:p>
            <a:pPr marR="0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могут быть засекречены следующие сведения: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о чрезвычайных происшествиях и катастрофах, угрожающих безопасности и здоровью граждан и их последствиях, о стихийных бедствиях, их официальных прогнозах и последствиях;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о состоянии экологии, здравоохранения, санитарии, демографии, образования, культуры, сельского хозяйства, о состоянии преступности;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о привилегиях, компенсациях и льготах, предоставляемых государством гражданам, должностным лицам, предприятиям, учреждениям и организациям;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о фактах нарушения прав и свобод человека и гражданина;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состоянии здоровья высших должностных лиц РФ;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о фактах нарушения законности органами государственной власти и их должностными лицами (ст. 7).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Текст 2"/>
          <p:cNvSpPr>
            <a:spLocks noGrp="1"/>
          </p:cNvSpPr>
          <p:nvPr>
            <p:ph type="body" idx="1"/>
          </p:nvPr>
        </p:nvSpPr>
        <p:spPr>
          <a:xfrm>
            <a:off x="265113" y="219075"/>
            <a:ext cx="8613775" cy="6456363"/>
          </a:xfrm>
        </p:spPr>
        <p:txBody>
          <a:bodyPr/>
          <a:lstStyle/>
          <a:p>
            <a:pPr marR="0"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Государственные служащие, принявшие решения по засекречиванию выше перечисленных 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сведений, </a:t>
            </a:r>
            <a:r>
              <a:rPr lang="ru-RU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несут уголовную, административную или дисциплинарную ответственность в зависимости от причиненного обществу, государству и гражданам ущерба</a:t>
            </a:r>
          </a:p>
          <a:p>
            <a:pPr marR="0"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Органы государственной власти, руководители которых наделены полномочиями по отнесению сведений к государственной тайне, обязаны не реже, чем каждые пять лет, пересматривать перечень сведений, подлежащих засекречиванию. Срок засекречивания сведений, составляющих государственную тайну, не должен превышать 30 лет, но в исключительных случаях он может быть продлен по заключению межведомственной комиссии.</a:t>
            </a:r>
            <a:br>
              <a:rPr lang="ru-RU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buNone/>
            </a:pPr>
            <a:r>
              <a:rPr lang="ru-RU" dirty="0"/>
              <a:t>Основаниями для рассекречивания сведений являются:</a:t>
            </a:r>
            <a:endParaRPr lang="ru-RU" sz="2000" dirty="0"/>
          </a:p>
          <a:p>
            <a:pPr indent="342900" algn="just"/>
            <a:r>
              <a:rPr lang="ru-RU" dirty="0"/>
              <a:t>взятие на себя Российской Федерацией международных обязательств по открытому обмену сведениями, составляющими в Российской Федерации государственную тайну;</a:t>
            </a:r>
            <a:endParaRPr lang="ru-RU" sz="2000" dirty="0"/>
          </a:p>
          <a:p>
            <a:pPr indent="342900" algn="just"/>
            <a:r>
              <a:rPr lang="ru-RU" dirty="0"/>
              <a:t>изменение объективных обстоятельств, вследствие которого дальнейшая защита сведений, составляющих государственную тайну, является нецелесообразной.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324430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 bwMode="auto">
          <a:xfrm>
            <a:off x="695325" y="500063"/>
            <a:ext cx="7772400" cy="390525"/>
          </a:xfrm>
        </p:spPr>
        <p:txBody>
          <a:bodyPr wrap="square" tIns="45720" rIns="9144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ru-RU" sz="3200">
                <a:solidFill>
                  <a:schemeClr val="tx1"/>
                </a:solidFill>
              </a:rPr>
              <a:t>Коммерческая тайна.</a:t>
            </a:r>
          </a:p>
        </p:txBody>
      </p:sp>
      <p:sp>
        <p:nvSpPr>
          <p:cNvPr id="23555" name="Текст 2"/>
          <p:cNvSpPr>
            <a:spLocks noGrp="1"/>
          </p:cNvSpPr>
          <p:nvPr>
            <p:ph type="body" idx="1"/>
          </p:nvPr>
        </p:nvSpPr>
        <p:spPr>
          <a:xfrm>
            <a:off x="722313" y="1241425"/>
            <a:ext cx="7772400" cy="4957763"/>
          </a:xfrm>
        </p:spPr>
        <p:txBody>
          <a:bodyPr/>
          <a:lstStyle/>
          <a:p>
            <a:pPr marR="0" algn="just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соответствии со ст. 139 ГК РФ информация составляет коммерческую тайну, когда она имеет действительную или потенциальную коммерческую ценность, в силу неизвестности ее третьим лицам, к ней нет свободного доступа на законном основании и обладатель информации принимает меры к охране ее конфиденциальности.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342900" algn="just"/>
            <a:r>
              <a:rPr lang="ru-RU" dirty="0" smtClean="0"/>
              <a:t>Коммерческая </a:t>
            </a:r>
            <a:r>
              <a:rPr lang="ru-RU" dirty="0"/>
              <a:t>тайна - режим конфиденциальности информации, позволяющий ее обладателю при существующих или возможных обстоятельствах увеличить доходы, избежать неоправданных расходов, сохранить положение на рынке товаров, работ, услуг или получить иную коммерческую </a:t>
            </a:r>
            <a:r>
              <a:rPr lang="ru-RU" dirty="0" smtClean="0"/>
              <a:t>выгоду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69143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04688"/>
          </a:xfrm>
        </p:spPr>
        <p:txBody>
          <a:bodyPr/>
          <a:lstStyle/>
          <a:p>
            <a:pPr indent="342900" algn="just"/>
            <a:r>
              <a:rPr lang="ru-RU" sz="2400" dirty="0"/>
              <a:t>информация, составляющая коммерческую тайну, - сведения любого характера (производственные, технические, экономические, организационные и другие), в том числе о результатах интеллектуальной деятельности в научно-технической сфере, а также сведения о способах осуществления профессиональной деятельности, которые имеют действительную или потенциальную коммерческую ценность в силу неизвестности их третьим лицам, к которым у третьих лиц нет свободного доступа на законном основании и в отношении которых обладателем таких сведений введен режим коммерческой тайны;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049754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Признаки информации, </a:t>
            </a:r>
            <a:r>
              <a:rPr lang="ru-RU" smtClean="0"/>
              <a:t>составляющие коммерческую </a:t>
            </a:r>
            <a:r>
              <a:rPr lang="ru-RU" dirty="0" smtClean="0"/>
              <a:t>тайну</a:t>
            </a:r>
            <a:endParaRPr lang="ru-RU" dirty="0"/>
          </a:p>
          <a:p>
            <a:r>
              <a:rPr lang="ru-RU" dirty="0"/>
              <a:t>1. Информация имеет действительную или потенциальную коммерческую ценность в силу неизвестности ее третьим лицам.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. К информации нет свободного доступа на законном основании.</a:t>
            </a:r>
          </a:p>
          <a:p>
            <a:r>
              <a:rPr lang="ru-RU" dirty="0" smtClean="0"/>
              <a:t>3</a:t>
            </a:r>
            <a:r>
              <a:rPr lang="ru-RU" dirty="0"/>
              <a:t>. Обладатель информации принимает меры к охране ее конфиденциальности (режим коммерческой тайны). </a:t>
            </a:r>
          </a:p>
        </p:txBody>
      </p:sp>
    </p:spTree>
    <p:extLst>
      <p:ext uri="{BB962C8B-B14F-4D97-AF65-F5344CB8AC3E}">
        <p14:creationId xmlns:p14="http://schemas.microsoft.com/office/powerpoint/2010/main" val="2768220249"/>
      </p:ext>
    </p:extLst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Текст 2"/>
          <p:cNvSpPr>
            <a:spLocks noGrp="1"/>
          </p:cNvSpPr>
          <p:nvPr>
            <p:ph type="body" idx="1"/>
          </p:nvPr>
        </p:nvSpPr>
        <p:spPr>
          <a:xfrm>
            <a:off x="736600" y="496710"/>
            <a:ext cx="7772400" cy="5821539"/>
          </a:xfrm>
        </p:spPr>
        <p:txBody>
          <a:bodyPr/>
          <a:lstStyle/>
          <a:p>
            <a:pPr marR="0"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ведения, которые предприятиям и предпринимателям запрещено относить к разряду коммерческой тайны:</a:t>
            </a:r>
          </a:p>
          <a:p>
            <a:pPr marR="0" ea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сведения об учредительных документах;</a:t>
            </a:r>
            <a:b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сведения о документах, дающих право заниматься предпринимательской деятельностью;</a:t>
            </a:r>
            <a:b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сведения по установленным формам отчетности о финансово-хозяйственной деятельности и иные сведения, необходимые для проверки правильности исчисления и уплаты налогов и других обязательных платежей;</a:t>
            </a:r>
            <a:b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сведения документов о платежеспособности;</a:t>
            </a:r>
            <a:b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Картинка 629 из 6193"/>
          <p:cNvPicPr>
            <a:picLocks noChangeAspect="1" noChangeArrowheads="1"/>
          </p:cNvPicPr>
          <p:nvPr/>
        </p:nvPicPr>
        <p:blipFill>
          <a:blip r:embed="rId2"/>
          <a:srcRect t="275" r="4675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363" y="858838"/>
            <a:ext cx="4044950" cy="46974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СОДЕРЖАНИЕ:</a:t>
            </a:r>
            <a:b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1. государственная тайна</a:t>
            </a:r>
            <a:b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2. служебная тайна</a:t>
            </a:r>
            <a:b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3. коммерческая тайна</a:t>
            </a:r>
            <a:b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4. профессиональная тайна</a:t>
            </a:r>
            <a:b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5. тайна частной жизни</a:t>
            </a:r>
            <a:endParaRPr lang="ru-RU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6CCEA64-9AE6-4DE4-AB0E-3B4C41226C93}"/>
              </a:ext>
            </a:extLst>
          </p:cNvPr>
          <p:cNvSpPr/>
          <p:nvPr/>
        </p:nvSpPr>
        <p:spPr>
          <a:xfrm>
            <a:off x="468344" y="612845"/>
            <a:ext cx="81838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— сведения о численности состава работающих, их заработной плате и условиях труда, а также о наличии свободных рабочих мест;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— документы об оплате налогов и обязательных платежей;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— сведения о загрязнении окружающей среды, нарушении антимонопольного законодательства, несоблюдении безопасных условий труда, реализации продукции, причиняющей вред здоровью населения, а также о других нарушениях законодательства РФ и размерах причиненного при этом ущерба;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— сведения об участии должностных лиц предприятия в кооперативах, малых предприятиях, товариществах, акционерных обществах, объединениях и других организациях, занимающихся предпринимательской деятельностью.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18426407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 descr="http://t2.gstatic.com/images?q=tbn:ANd9GcShIS55KZmT4xpbb2tdXeBRK5XEzfpIWoh0IWA1bqRtCzLhBAPXKQ"/>
          <p:cNvPicPr>
            <a:picLocks noChangeAspect="1" noChangeArrowheads="1"/>
          </p:cNvPicPr>
          <p:nvPr/>
        </p:nvPicPr>
        <p:blipFill>
          <a:blip r:embed="rId2">
            <a:lum bright="3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 bwMode="auto">
          <a:xfrm>
            <a:off x="708025" y="500063"/>
            <a:ext cx="7772400" cy="447675"/>
          </a:xfrm>
        </p:spPr>
        <p:txBody>
          <a:bodyPr wrap="square" tIns="45720" rIns="9144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ru-RU" sz="3200">
                <a:solidFill>
                  <a:schemeClr val="tx1"/>
                </a:solidFill>
              </a:rPr>
              <a:t>Профессиональная тайна.</a:t>
            </a:r>
          </a:p>
        </p:txBody>
      </p:sp>
      <p:sp>
        <p:nvSpPr>
          <p:cNvPr id="26627" name="Текст 2"/>
          <p:cNvSpPr>
            <a:spLocks noGrp="1"/>
          </p:cNvSpPr>
          <p:nvPr>
            <p:ph type="body" idx="1"/>
          </p:nvPr>
        </p:nvSpPr>
        <p:spPr>
          <a:xfrm>
            <a:off x="722313" y="1081088"/>
            <a:ext cx="7772400" cy="5640387"/>
          </a:xfrm>
        </p:spPr>
        <p:txBody>
          <a:bodyPr/>
          <a:lstStyle/>
          <a:p>
            <a:pPr marR="0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 профессиональной тайной понимаются сведения, связанные с профессиональной деятельностью. Доступ к этим сведениям ограничивается в соответствии с Конституцией РФ и федеральными законами, регулирующими различные виды деятельности. Профессиональная тайна бывает врачебной, нотариальной, адвокатской, следственной, тайной переписки, телефонных переговоров, почтовых отправлений и т.д. </a:t>
            </a:r>
          </a:p>
        </p:txBody>
      </p:sp>
    </p:spTree>
  </p:cSld>
  <p:clrMapOvr>
    <a:masterClrMapping/>
  </p:clrMapOvr>
  <p:transition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4" descr="http://t3.gstatic.com/images?q=tbn:ANd9GcRwiQbNROhRMx23QdWse6740O7wE_4SzIjoLKt5Wnn9rSivE3Z5"/>
          <p:cNvPicPr>
            <a:picLocks noChangeAspect="1" noChangeArrowheads="1"/>
          </p:cNvPicPr>
          <p:nvPr/>
        </p:nvPicPr>
        <p:blipFill>
          <a:blip r:embed="rId2">
            <a:lum bright="4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 bwMode="auto">
          <a:xfrm>
            <a:off x="639763" y="458788"/>
            <a:ext cx="7772400" cy="523875"/>
          </a:xfrm>
        </p:spPr>
        <p:txBody>
          <a:bodyPr wrap="square" tIns="45720" rIns="9144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ru-RU" sz="3200">
                <a:solidFill>
                  <a:schemeClr val="tx1"/>
                </a:solidFill>
              </a:rPr>
              <a:t>Тайна частной жизни.</a:t>
            </a:r>
          </a:p>
        </p:txBody>
      </p:sp>
      <p:sp>
        <p:nvSpPr>
          <p:cNvPr id="27651" name="Текст 2"/>
          <p:cNvSpPr>
            <a:spLocks noGrp="1"/>
          </p:cNvSpPr>
          <p:nvPr>
            <p:ph type="body" idx="1"/>
          </p:nvPr>
        </p:nvSpPr>
        <p:spPr>
          <a:xfrm>
            <a:off x="722313" y="1314450"/>
            <a:ext cx="7772400" cy="5268913"/>
          </a:xfrm>
        </p:spPr>
        <p:txBody>
          <a:bodyPr/>
          <a:lstStyle/>
          <a:p>
            <a:pPr marR="0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Конституция РФ определила неприкосновенность и тайну частной жизни как важнейший элемент правового статуса гражданина РФ (ст. 23). Это означает, что сбор, хранение, использование и распространение информации о частной жизни не допускается без согласия гражданина. Персональные данные отнесены к конфиденциальной информации.</a:t>
            </a:r>
          </a:p>
        </p:txBody>
      </p:sp>
    </p:spTree>
  </p:cSld>
  <p:clrMapOvr>
    <a:masterClrMapping/>
  </p:clrMapOvr>
  <p:transition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http://t3.gstatic.com/images?q=tbn:ANd9GcRoiRr_MnbQVQZd5HZIQuVwyvL-jiBDNnNcgtsjf2nZ2rroE4Ui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8325" y="325438"/>
            <a:ext cx="4487863" cy="1433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Спасибо за внимание!</a:t>
            </a:r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Закон РФ «О государственной тайне» от 21.07.1993 № 5485 -1  </a:t>
            </a:r>
            <a:endParaRPr lang="ru-RU" dirty="0" smtClean="0"/>
          </a:p>
          <a:p>
            <a:pPr algn="just">
              <a:lnSpc>
                <a:spcPct val="150000"/>
              </a:lnSpc>
            </a:pPr>
            <a:r>
              <a:rPr lang="ru-RU" dirty="0" smtClean="0"/>
              <a:t>Федеральный </a:t>
            </a:r>
            <a:r>
              <a:rPr lang="ru-RU" dirty="0" smtClean="0"/>
              <a:t>закон «О коммерческой тайне» от 29.07.2004 № </a:t>
            </a:r>
            <a:r>
              <a:rPr lang="ru-RU" dirty="0" smtClean="0"/>
              <a:t>98-ФЗ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273461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0"/>
            <a:ext cx="8134350" cy="33448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ru-RU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Законом определяется свыше 30 разновидностей тайны: «государственная тайна», «служебная тайна», «коммерческая тайна», «профессиональная тайна» и «тайна частной жизни».</a:t>
            </a:r>
            <a:r>
              <a:rPr lang="ru-RU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 bwMode="auto">
          <a:xfrm>
            <a:off x="625475" y="388938"/>
            <a:ext cx="7772400" cy="466725"/>
          </a:xfrm>
        </p:spPr>
        <p:txBody>
          <a:bodyPr wrap="square" tIns="45720" rIns="9144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ru-RU" sz="3200" b="1">
                <a:solidFill>
                  <a:schemeClr val="tx1"/>
                </a:solidFill>
              </a:rPr>
              <a:t>Государственная тайна. </a:t>
            </a:r>
          </a:p>
        </p:txBody>
      </p:sp>
      <p:sp>
        <p:nvSpPr>
          <p:cNvPr id="16387" name="Текст 2"/>
          <p:cNvSpPr>
            <a:spLocks noGrp="1"/>
          </p:cNvSpPr>
          <p:nvPr>
            <p:ph type="body" idx="1"/>
          </p:nvPr>
        </p:nvSpPr>
        <p:spPr>
          <a:xfrm>
            <a:off x="722313" y="1120775"/>
            <a:ext cx="7772400" cy="5105400"/>
          </a:xfrm>
        </p:spPr>
        <p:txBody>
          <a:bodyPr/>
          <a:lstStyle/>
          <a:p>
            <a:pPr marR="0" algn="just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Государственная тайна </a:t>
            </a:r>
            <a:r>
              <a:rPr lang="ru-RU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(ст. 2) </a:t>
            </a: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ru-RU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защищаемые государством сведения в области «военной, внешнеполитической, экономической, разведывательной, контрразведывательной и оперативно-розыскной деятельности, распространение которых может нанести ущерб безопасности Российской Федерации». </a:t>
            </a:r>
            <a:endParaRPr lang="ru-RU" sz="2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just" eaLnBrk="1" hangingPunct="1">
              <a:spcBef>
                <a:spcPct val="0"/>
              </a:spcBef>
              <a:spcAft>
                <a:spcPct val="0"/>
              </a:spcAft>
            </a:pPr>
            <a:endParaRPr lang="ru-RU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just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государственных служащих по Федеральному Закону «Об основах государственной службы Российской Федерации» возлагается обязанность хранить государственную тайну (п. 8 ст. 10).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0468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Государственную тайну составляют:</a:t>
            </a:r>
          </a:p>
          <a:p>
            <a:pPr marL="514350" indent="-514350">
              <a:buAutoNum type="arabicParenR"/>
            </a:pPr>
            <a:r>
              <a:rPr lang="ru-RU" dirty="0" smtClean="0"/>
              <a:t>сведения </a:t>
            </a:r>
            <a:r>
              <a:rPr lang="ru-RU" dirty="0"/>
              <a:t>в военной </a:t>
            </a:r>
            <a:r>
              <a:rPr lang="ru-RU" dirty="0" smtClean="0"/>
              <a:t>области</a:t>
            </a:r>
          </a:p>
          <a:p>
            <a:pPr marL="514350" indent="-514350">
              <a:buFont typeface="Wingdings 2" pitchFamily="18" charset="2"/>
              <a:buAutoNum type="arabicParenR"/>
            </a:pPr>
            <a:r>
              <a:rPr lang="ru-RU" dirty="0" smtClean="0"/>
              <a:t>сведения </a:t>
            </a:r>
            <a:r>
              <a:rPr lang="ru-RU" dirty="0"/>
              <a:t>в области экономики, науки и </a:t>
            </a:r>
            <a:r>
              <a:rPr lang="ru-RU" dirty="0" smtClean="0"/>
              <a:t>техники</a:t>
            </a:r>
          </a:p>
          <a:p>
            <a:pPr marL="514350" indent="-514350">
              <a:buFont typeface="Wingdings 2" pitchFamily="18" charset="2"/>
              <a:buAutoNum type="arabicParenR"/>
            </a:pPr>
            <a:r>
              <a:rPr lang="ru-RU" dirty="0" smtClean="0"/>
              <a:t>сведения </a:t>
            </a:r>
            <a:r>
              <a:rPr lang="ru-RU" dirty="0"/>
              <a:t>в области внешней политики и </a:t>
            </a:r>
            <a:r>
              <a:rPr lang="ru-RU" dirty="0" smtClean="0"/>
              <a:t>экономики</a:t>
            </a:r>
          </a:p>
          <a:p>
            <a:pPr marL="514350" indent="-514350" algn="just">
              <a:buFont typeface="Wingdings 2" pitchFamily="18" charset="2"/>
              <a:buAutoNum type="arabicParenR"/>
            </a:pPr>
            <a:r>
              <a:rPr lang="ru-RU" dirty="0" smtClean="0"/>
              <a:t>сведения </a:t>
            </a:r>
            <a:r>
              <a:rPr lang="ru-RU" dirty="0"/>
              <a:t>в области разведывательной, контрразведывательной и оперативно-розыскной деятельности, а также в области противодействия </a:t>
            </a:r>
            <a:r>
              <a:rPr lang="ru-RU" dirty="0" smtClean="0"/>
              <a:t>терроризму</a:t>
            </a:r>
          </a:p>
          <a:p>
            <a:pPr marL="514350" indent="-514350" algn="just">
              <a:buFont typeface="Wingdings 2" pitchFamily="18" charset="2"/>
              <a:buAutoNum type="arabicParenR"/>
            </a:pPr>
            <a:endParaRPr lang="ru-RU" dirty="0"/>
          </a:p>
          <a:p>
            <a:pPr marL="514350" indent="-514350">
              <a:buAutoNum type="arabicParenR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08457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Текст 2"/>
          <p:cNvSpPr>
            <a:spLocks noGrp="1"/>
          </p:cNvSpPr>
          <p:nvPr>
            <p:ph type="body" idx="1"/>
          </p:nvPr>
        </p:nvSpPr>
        <p:spPr>
          <a:xfrm>
            <a:off x="722313" y="292100"/>
            <a:ext cx="7772400" cy="6076950"/>
          </a:xfrm>
        </p:spPr>
        <p:txBody>
          <a:bodyPr/>
          <a:lstStyle/>
          <a:p>
            <a:pPr marR="0" algn="ctr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Допуск к государственной тайне осуществляется в добровольном порядке после принятия следующих обязательств: </a:t>
            </a:r>
          </a:p>
          <a:p>
            <a:pPr marR="0" eaLnBrk="1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неразглашение доверенных им сведений; </a:t>
            </a:r>
          </a:p>
          <a:p>
            <a:pPr marR="0" eaLnBrk="1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согласие на частичные временные ограничения в правах; </a:t>
            </a:r>
          </a:p>
          <a:p>
            <a:pPr marR="0" eaLnBrk="1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ознакомление с нормами законодательства о государственной тайне; </a:t>
            </a:r>
          </a:p>
          <a:p>
            <a:pPr marR="0" eaLnBrk="1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письменное согласие на проведение проверочных мероприятий в отношении допускаемого к государственной тайне.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Текст 2"/>
          <p:cNvSpPr>
            <a:spLocks noGrp="1"/>
          </p:cNvSpPr>
          <p:nvPr>
            <p:ph type="body" idx="1"/>
          </p:nvPr>
        </p:nvSpPr>
        <p:spPr>
          <a:xfrm>
            <a:off x="722313" y="317499"/>
            <a:ext cx="7772400" cy="5705613"/>
          </a:xfrm>
        </p:spPr>
        <p:txBody>
          <a:bodyPr/>
          <a:lstStyle/>
          <a:p>
            <a:pPr marR="0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Существуют три формы допуска к государственной тайне:</a:t>
            </a:r>
            <a:r>
              <a:rPr lang="ru-RU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indent="-457200" eaLnBrk="1" hangingPunct="1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«сведениям особой 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важности»</a:t>
            </a:r>
          </a:p>
          <a:p>
            <a:pPr marL="457200" marR="0" indent="-457200" eaLnBrk="1" hangingPunct="1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«совершенно 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секретным» </a:t>
            </a:r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marR="0" indent="-457200" eaLnBrk="1" hangingPunct="1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секретным». </a:t>
            </a:r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eaLnBrk="1" hangingPunct="1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eaLnBrk="1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Допуск 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государственного служащего к сведениям более высокой степени секретности является основанием для доступа к сведениям более низкой степени секретности.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buNone/>
            </a:pPr>
            <a:endParaRPr lang="ru-RU" dirty="0" smtClean="0"/>
          </a:p>
          <a:p>
            <a:pPr indent="0" algn="just">
              <a:buNone/>
            </a:pPr>
            <a:endParaRPr lang="ru-RU" dirty="0"/>
          </a:p>
          <a:p>
            <a:pPr indent="0" algn="just">
              <a:buNone/>
            </a:pPr>
            <a:r>
              <a:rPr lang="ru-RU" dirty="0" smtClean="0"/>
              <a:t>Гриф </a:t>
            </a:r>
            <a:r>
              <a:rPr lang="ru-RU" dirty="0"/>
              <a:t>секретности - реквизиты, свидетельствующие о степени секретности сведений, содержащихся в их носителе, проставляемые на самом носителе и (или) в сопроводительной документации на него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404645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697</TotalTime>
  <Words>874</Words>
  <Application>Microsoft Office PowerPoint</Application>
  <PresentationFormat>Экран (4:3)</PresentationFormat>
  <Paragraphs>58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Times New Roman</vt:lpstr>
      <vt:lpstr>Verdana</vt:lpstr>
      <vt:lpstr>Wingdings</vt:lpstr>
      <vt:lpstr>Wingdings 2</vt:lpstr>
      <vt:lpstr>Аспект</vt:lpstr>
      <vt:lpstr>Правовые основы защиты государственной тайны и другой информации ограниченного доступа</vt:lpstr>
      <vt:lpstr>СОДЕРЖАНИЕ: 1. государственная тайна 2. служебная тайна 3. коммерческая тайна 4. профессиональная тайна 5. тайна частной жизни</vt:lpstr>
      <vt:lpstr>Презентация PowerPoint</vt:lpstr>
      <vt:lpstr>Законом определяется свыше 30 разновидностей тайны: «государственная тайна», «служебная тайна», «коммерческая тайна», «профессиональная тайна» и «тайна частной жизни». </vt:lpstr>
      <vt:lpstr>Государственная тайна.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Коммерческая тайна.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Профессиональная тайна.</vt:lpstr>
      <vt:lpstr>Тайна частной жизни.</vt:lpstr>
      <vt:lpstr>Спасибо за внимание!</vt:lpstr>
    </vt:vector>
  </TitlesOfParts>
  <Company>CtrlSoft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Правовые основы защиты государственной тайны и другой информации ограниченного доступа</dc:title>
  <dc:creator>Денис</dc:creator>
  <cp:lastModifiedBy>RePack by Diakov</cp:lastModifiedBy>
  <cp:revision>77</cp:revision>
  <dcterms:created xsi:type="dcterms:W3CDTF">2011-05-18T12:53:45Z</dcterms:created>
  <dcterms:modified xsi:type="dcterms:W3CDTF">2022-12-18T11:41:17Z</dcterms:modified>
</cp:coreProperties>
</file>